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Slab"/>
      <p:regular r:id="rId12"/>
      <p:bold r:id="rId13"/>
    </p:embeddedFont>
    <p:embeddedFont>
      <p:font typeface="Roboto"/>
      <p:regular r:id="rId14"/>
      <p:bold r:id="rId15"/>
      <p:italic r:id="rId16"/>
      <p:boldItalic r:id="rId17"/>
    </p:embeddedFont>
    <p:embeddedFont>
      <p:font typeface="Roboto Condensed"/>
      <p:regular r:id="rId18"/>
      <p:bold r:id="rId19"/>
      <p:italic r:id="rId20"/>
      <p:boldItalic r:id="rId21"/>
    </p:embeddedFon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italic.fntdata"/><Relationship Id="rId11" Type="http://schemas.openxmlformats.org/officeDocument/2006/relationships/slide" Target="slides/slide6.xml"/><Relationship Id="rId22" Type="http://schemas.openxmlformats.org/officeDocument/2006/relationships/font" Target="fonts/GillSans-regular.fntdata"/><Relationship Id="rId10" Type="http://schemas.openxmlformats.org/officeDocument/2006/relationships/slide" Target="slides/slide5.xml"/><Relationship Id="rId21" Type="http://schemas.openxmlformats.org/officeDocument/2006/relationships/font" Target="fonts/RobotoCondensed-boldItalic.fntdata"/><Relationship Id="rId13" Type="http://schemas.openxmlformats.org/officeDocument/2006/relationships/font" Target="fonts/RobotoSlab-bold.fntdata"/><Relationship Id="rId12" Type="http://schemas.openxmlformats.org/officeDocument/2006/relationships/font" Target="fonts/RobotoSlab-regular.fntdata"/><Relationship Id="rId23" Type="http://schemas.openxmlformats.org/officeDocument/2006/relationships/font" Target="fonts/Gill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RobotoCondensed-bold.fntdata"/><Relationship Id="rId6" Type="http://schemas.openxmlformats.org/officeDocument/2006/relationships/slide" Target="slides/slide1.xml"/><Relationship Id="rId18" Type="http://schemas.openxmlformats.org/officeDocument/2006/relationships/font" Target="fonts/RobotoCondense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019"/>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7" name="Google Shape;27;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 name="Google Shape;28;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4"/>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5"/>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019"/>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5"/>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6"/>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6"/>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7"/>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7"/>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7"/>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7"/>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7"/>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7"/>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7"/>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7"/>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9"/>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9"/>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9"/>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0"/>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5795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t>Coordinated Admission Program (CAP) Part 2</a:t>
            </a:r>
            <a:endParaRPr b="1"/>
          </a:p>
        </p:txBody>
      </p:sp>
      <p:sp>
        <p:nvSpPr>
          <p:cNvPr id="91" name="Google Shape;91;p12"/>
          <p:cNvSpPr txBox="1"/>
          <p:nvPr>
            <p:ph idx="1" type="subTitle"/>
          </p:nvPr>
        </p:nvSpPr>
        <p:spPr>
          <a:xfrm>
            <a:off x="579450" y="2133350"/>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97" name="Google Shape;97;p13"/>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Coordinated Admission Program</a:t>
            </a:r>
            <a:endParaRPr b="0" i="0" sz="200" u="none" cap="none" strike="noStrike">
              <a:solidFill>
                <a:srgbClr val="000000"/>
              </a:solidFill>
              <a:latin typeface="Arial"/>
              <a:ea typeface="Arial"/>
              <a:cs typeface="Arial"/>
              <a:sym typeface="Arial"/>
            </a:endParaRPr>
          </a:p>
        </p:txBody>
      </p:sp>
      <p:sp>
        <p:nvSpPr>
          <p:cNvPr id="98" name="Google Shape;98;p13"/>
          <p:cNvSpPr txBox="1"/>
          <p:nvPr/>
        </p:nvSpPr>
        <p:spPr>
          <a:xfrm>
            <a:off x="330000" y="495350"/>
            <a:ext cx="8176800" cy="39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914400" marR="0" rtl="0" algn="ctr">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UT Austin’s Coordinated Admission Program is offered to students who applied for admission to UT, but did not get admitted. </a:t>
            </a:r>
            <a:endParaRPr b="0" i="0" sz="2400" u="none" cap="none" strike="noStrike">
              <a:solidFill>
                <a:schemeClr val="dk1"/>
              </a:solidFill>
              <a:latin typeface="Gill Sans"/>
              <a:ea typeface="Gill Sans"/>
              <a:cs typeface="Gill Sans"/>
              <a:sym typeface="Gill Sans"/>
            </a:endParaRPr>
          </a:p>
          <a:p>
            <a:pPr indent="0" lvl="0" marL="91440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914400" marR="0" rtl="0" algn="ctr">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However, the student had good enough grades that UT Austin will allow them to spend a year at another UT school and if they meet certain requirements then they can transfer to UT Austin the following year.</a:t>
            </a:r>
            <a:endParaRPr b="0" i="0" sz="2400" u="none" cap="none" strike="noStrike">
              <a:solidFill>
                <a:schemeClr val="dk1"/>
              </a:solidFill>
              <a:latin typeface="Gill Sans"/>
              <a:ea typeface="Gill Sans"/>
              <a:cs typeface="Gill Sans"/>
              <a:sym typeface="Gill Sans"/>
            </a:endParaRPr>
          </a:p>
        </p:txBody>
      </p:sp>
      <p:sp>
        <p:nvSpPr>
          <p:cNvPr id="99" name="Google Shape;99;p13"/>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00" name="Google Shape;100;p13"/>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6" name="Google Shape;106;p14"/>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Coordinated Admission Program</a:t>
            </a:r>
            <a:endParaRPr b="0" i="0" sz="200" u="none" cap="none" strike="noStrike">
              <a:solidFill>
                <a:srgbClr val="000000"/>
              </a:solidFill>
              <a:latin typeface="Arial"/>
              <a:ea typeface="Arial"/>
              <a:cs typeface="Arial"/>
              <a:sym typeface="Arial"/>
            </a:endParaRPr>
          </a:p>
        </p:txBody>
      </p:sp>
      <p:sp>
        <p:nvSpPr>
          <p:cNvPr id="107" name="Google Shape;107;p14"/>
          <p:cNvSpPr txBox="1"/>
          <p:nvPr/>
        </p:nvSpPr>
        <p:spPr>
          <a:xfrm>
            <a:off x="330000" y="363475"/>
            <a:ext cx="8176800" cy="22719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91440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914400" marR="0" rtl="0" algn="ctr">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Again, there are similar programs at both Texas A&amp;M College Station and Texas State University. UT Austin has the strictest criteria</a:t>
            </a:r>
            <a:endParaRPr b="0" i="0" sz="2400" u="none" cap="none" strike="noStrike">
              <a:solidFill>
                <a:schemeClr val="dk1"/>
              </a:solidFill>
              <a:latin typeface="Gill Sans"/>
              <a:ea typeface="Gill Sans"/>
              <a:cs typeface="Gill Sans"/>
              <a:sym typeface="Gill Sans"/>
            </a:endParaRPr>
          </a:p>
        </p:txBody>
      </p:sp>
      <p:sp>
        <p:nvSpPr>
          <p:cNvPr id="108" name="Google Shape;108;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09" name="Google Shape;109;p14"/>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pic>
        <p:nvPicPr>
          <p:cNvPr id="110" name="Google Shape;110;p14"/>
          <p:cNvPicPr preferRelativeResize="0"/>
          <p:nvPr/>
        </p:nvPicPr>
        <p:blipFill rotWithShape="1">
          <a:blip r:embed="rId4">
            <a:alphaModFix/>
          </a:blip>
          <a:srcRect b="0" l="0" r="0" t="0"/>
          <a:stretch/>
        </p:blipFill>
        <p:spPr>
          <a:xfrm>
            <a:off x="235000" y="2899250"/>
            <a:ext cx="5386825" cy="2146125"/>
          </a:xfrm>
          <a:prstGeom prst="rect">
            <a:avLst/>
          </a:prstGeom>
          <a:noFill/>
          <a:ln>
            <a:noFill/>
          </a:ln>
        </p:spPr>
      </p:pic>
      <p:pic>
        <p:nvPicPr>
          <p:cNvPr id="111" name="Google Shape;111;p14"/>
          <p:cNvPicPr preferRelativeResize="0"/>
          <p:nvPr/>
        </p:nvPicPr>
        <p:blipFill rotWithShape="1">
          <a:blip r:embed="rId5">
            <a:alphaModFix/>
          </a:blip>
          <a:srcRect b="0" l="0" r="0" t="0"/>
          <a:stretch/>
        </p:blipFill>
        <p:spPr>
          <a:xfrm>
            <a:off x="5795150" y="2899250"/>
            <a:ext cx="3217375" cy="21461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7" name="Google Shape;117;p15"/>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Coordinated Admission Program</a:t>
            </a:r>
            <a:endParaRPr b="0" i="0" sz="200" u="none" cap="none" strike="noStrike">
              <a:solidFill>
                <a:srgbClr val="000000"/>
              </a:solidFill>
              <a:latin typeface="Arial"/>
              <a:ea typeface="Arial"/>
              <a:cs typeface="Arial"/>
              <a:sym typeface="Arial"/>
            </a:endParaRPr>
          </a:p>
        </p:txBody>
      </p:sp>
      <p:sp>
        <p:nvSpPr>
          <p:cNvPr id="118" name="Google Shape;118;p15"/>
          <p:cNvSpPr txBox="1"/>
          <p:nvPr/>
        </p:nvSpPr>
        <p:spPr>
          <a:xfrm>
            <a:off x="330000" y="363475"/>
            <a:ext cx="8176800" cy="45417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20000"/>
              </a:lnSpc>
              <a:spcBef>
                <a:spcPts val="1000"/>
              </a:spcBef>
              <a:spcAft>
                <a:spcPts val="0"/>
              </a:spcAft>
              <a:buClr>
                <a:srgbClr val="000000"/>
              </a:buClr>
              <a:buSzPts val="2000"/>
              <a:buFont typeface="Arial"/>
              <a:buNone/>
            </a:pPr>
            <a:r>
              <a:rPr b="1" i="1" lang="en" sz="2000" u="none" cap="none" strike="noStrike">
                <a:solidFill>
                  <a:schemeClr val="dk1"/>
                </a:solidFill>
                <a:latin typeface="Arial"/>
                <a:ea typeface="Arial"/>
                <a:cs typeface="Arial"/>
                <a:sym typeface="Arial"/>
              </a:rPr>
              <a:t>So what should I do? Is this a good option?</a:t>
            </a:r>
            <a:endParaRPr b="1" i="1" sz="2000" u="none" cap="none" strike="noStrike">
              <a:solidFill>
                <a:schemeClr val="dk1"/>
              </a:solidFill>
              <a:latin typeface="Arial"/>
              <a:ea typeface="Arial"/>
              <a:cs typeface="Arial"/>
              <a:sym typeface="Arial"/>
            </a:endParaRPr>
          </a:p>
          <a:p>
            <a:pPr indent="-368300" lvl="0" marL="457200" marR="0" rtl="0" algn="ctr">
              <a:lnSpc>
                <a:spcPct val="120000"/>
              </a:lnSpc>
              <a:spcBef>
                <a:spcPts val="1000"/>
              </a:spcBef>
              <a:spcAft>
                <a:spcPts val="0"/>
              </a:spcAft>
              <a:buClr>
                <a:schemeClr val="dk1"/>
              </a:buClr>
              <a:buSzPts val="2200"/>
              <a:buFont typeface="Arial"/>
              <a:buChar char="❏"/>
            </a:pPr>
            <a:r>
              <a:rPr b="0" i="0" lang="en" sz="2200" u="none" cap="none" strike="noStrike">
                <a:solidFill>
                  <a:schemeClr val="dk1"/>
                </a:solidFill>
                <a:latin typeface="Arial"/>
                <a:ea typeface="Arial"/>
                <a:cs typeface="Arial"/>
                <a:sym typeface="Arial"/>
              </a:rPr>
              <a:t>If your dream is to attend UT Austin.</a:t>
            </a:r>
            <a:endParaRPr b="0" i="0" sz="2200" u="none" cap="none" strike="noStrike">
              <a:solidFill>
                <a:schemeClr val="dk1"/>
              </a:solidFill>
              <a:latin typeface="Arial"/>
              <a:ea typeface="Arial"/>
              <a:cs typeface="Arial"/>
              <a:sym typeface="Arial"/>
            </a:endParaRPr>
          </a:p>
          <a:p>
            <a:pPr indent="-368300" lvl="0" marL="457200" marR="0" rtl="0" algn="ctr">
              <a:lnSpc>
                <a:spcPct val="120000"/>
              </a:lnSpc>
              <a:spcBef>
                <a:spcPts val="0"/>
              </a:spcBef>
              <a:spcAft>
                <a:spcPts val="0"/>
              </a:spcAft>
              <a:buClr>
                <a:schemeClr val="dk1"/>
              </a:buClr>
              <a:buSzPts val="2200"/>
              <a:buFont typeface="Arial"/>
              <a:buChar char="❏"/>
            </a:pPr>
            <a:r>
              <a:rPr b="0" i="0" lang="en" sz="2200" u="none" cap="none" strike="noStrike">
                <a:solidFill>
                  <a:schemeClr val="dk1"/>
                </a:solidFill>
                <a:latin typeface="Arial"/>
                <a:ea typeface="Arial"/>
                <a:cs typeface="Arial"/>
                <a:sym typeface="Arial"/>
              </a:rPr>
              <a:t>If you are planning on majoring in a Liberal Art ex. History, Literature, Journalism, etc. </a:t>
            </a:r>
            <a:endParaRPr b="0" i="0" sz="2200" u="none" cap="none" strike="noStrike">
              <a:solidFill>
                <a:schemeClr val="dk1"/>
              </a:solidFill>
              <a:latin typeface="Arial"/>
              <a:ea typeface="Arial"/>
              <a:cs typeface="Arial"/>
              <a:sym typeface="Arial"/>
            </a:endParaRPr>
          </a:p>
          <a:p>
            <a:pPr indent="-393700" lvl="0" marL="914400" marR="0" rtl="0" algn="ctr">
              <a:lnSpc>
                <a:spcPct val="120000"/>
              </a:lnSpc>
              <a:spcBef>
                <a:spcPts val="0"/>
              </a:spcBef>
              <a:spcAft>
                <a:spcPts val="0"/>
              </a:spcAft>
              <a:buClr>
                <a:schemeClr val="dk1"/>
              </a:buClr>
              <a:buSzPts val="2600"/>
              <a:buFont typeface="Arial"/>
              <a:buChar char="❏"/>
            </a:pPr>
            <a:r>
              <a:rPr b="0" i="0" lang="en" sz="2200" u="none" cap="none" strike="noStrike">
                <a:solidFill>
                  <a:schemeClr val="dk1"/>
                </a:solidFill>
                <a:latin typeface="Arial"/>
                <a:ea typeface="Arial"/>
                <a:cs typeface="Arial"/>
                <a:sym typeface="Arial"/>
              </a:rPr>
              <a:t>If you are a student with no college credits, who would spend their Freshman year taking core classes anyways and would only be at the other university for 1 year and UT Austin for 3 years. </a:t>
            </a:r>
            <a:endParaRPr b="0" i="0" sz="2600" u="none" cap="none" strike="noStrike">
              <a:solidFill>
                <a:schemeClr val="dk1"/>
              </a:solidFill>
              <a:latin typeface="Arial"/>
              <a:ea typeface="Arial"/>
              <a:cs typeface="Arial"/>
              <a:sym typeface="Arial"/>
            </a:endParaRPr>
          </a:p>
          <a:p>
            <a:pPr indent="0" lvl="0" marL="914400" marR="0" rtl="0" algn="ctr">
              <a:lnSpc>
                <a:spcPct val="115000"/>
              </a:lnSpc>
              <a:spcBef>
                <a:spcPts val="0"/>
              </a:spcBef>
              <a:spcAft>
                <a:spcPts val="0"/>
              </a:spcAft>
              <a:buClr>
                <a:srgbClr val="000000"/>
              </a:buClr>
              <a:buSzPts val="2400"/>
              <a:buFont typeface="Arial"/>
              <a:buNone/>
            </a:pPr>
            <a:r>
              <a:t/>
            </a:r>
            <a:endParaRPr b="0" i="1" sz="2400" u="none" cap="none" strike="noStrike">
              <a:solidFill>
                <a:schemeClr val="dk1"/>
              </a:solidFill>
              <a:latin typeface="Gill Sans"/>
              <a:ea typeface="Gill Sans"/>
              <a:cs typeface="Gill Sans"/>
              <a:sym typeface="Gill Sans"/>
            </a:endParaRPr>
          </a:p>
        </p:txBody>
      </p:sp>
      <p:sp>
        <p:nvSpPr>
          <p:cNvPr id="119" name="Google Shape;119;p15"/>
          <p:cNvSpPr txBox="1"/>
          <p:nvPr/>
        </p:nvSpPr>
        <p:spPr>
          <a:xfrm>
            <a:off x="7712725" y="49910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20" name="Google Shape;120;p15"/>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6" name="Google Shape;126;p16"/>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Coordinated Admission Program</a:t>
            </a:r>
            <a:endParaRPr b="0" i="0" sz="200" u="none" cap="none" strike="noStrike">
              <a:solidFill>
                <a:srgbClr val="000000"/>
              </a:solidFill>
              <a:latin typeface="Arial"/>
              <a:ea typeface="Arial"/>
              <a:cs typeface="Arial"/>
              <a:sym typeface="Arial"/>
            </a:endParaRPr>
          </a:p>
        </p:txBody>
      </p:sp>
      <p:sp>
        <p:nvSpPr>
          <p:cNvPr id="127" name="Google Shape;127;p16"/>
          <p:cNvSpPr txBox="1"/>
          <p:nvPr/>
        </p:nvSpPr>
        <p:spPr>
          <a:xfrm>
            <a:off x="330000" y="363475"/>
            <a:ext cx="8176800" cy="50763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20000"/>
              </a:lnSpc>
              <a:spcBef>
                <a:spcPts val="1000"/>
              </a:spcBef>
              <a:spcAft>
                <a:spcPts val="0"/>
              </a:spcAft>
              <a:buClr>
                <a:srgbClr val="000000"/>
              </a:buClr>
              <a:buSzPts val="2000"/>
              <a:buFont typeface="Arial"/>
              <a:buNone/>
            </a:pPr>
            <a:r>
              <a:rPr b="1" i="1" lang="en" sz="2000" u="none" cap="none" strike="noStrike">
                <a:solidFill>
                  <a:schemeClr val="dk1"/>
                </a:solidFill>
                <a:latin typeface="Arial"/>
                <a:ea typeface="Arial"/>
                <a:cs typeface="Arial"/>
                <a:sym typeface="Arial"/>
              </a:rPr>
              <a:t>But most CRCA students choose not to do it and here is why</a:t>
            </a:r>
            <a:endParaRPr b="0" i="0" sz="2000" u="none" cap="none" strike="noStrike">
              <a:solidFill>
                <a:schemeClr val="dk1"/>
              </a:solidFill>
              <a:latin typeface="Arial"/>
              <a:ea typeface="Arial"/>
              <a:cs typeface="Arial"/>
              <a:sym typeface="Arial"/>
            </a:endParaRPr>
          </a:p>
          <a:p>
            <a:pPr indent="-355600" lvl="0" marL="457200" marR="0" rtl="0" algn="ctr">
              <a:lnSpc>
                <a:spcPct val="120000"/>
              </a:lnSpc>
              <a:spcBef>
                <a:spcPts val="100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It is very important to understand that just because you have been accepted into the university DOES NOT mean you have been accepted into the major that you want. This program only applies to Liberal Arts majors, not STEM. </a:t>
            </a:r>
            <a:endParaRPr b="0" i="0" sz="2000" u="none" cap="none" strike="noStrike">
              <a:solidFill>
                <a:schemeClr val="dk1"/>
              </a:solidFill>
              <a:latin typeface="Arial"/>
              <a:ea typeface="Arial"/>
              <a:cs typeface="Arial"/>
              <a:sym typeface="Arial"/>
            </a:endParaRPr>
          </a:p>
          <a:p>
            <a:pPr indent="-355600" lvl="0" marL="457200" marR="0" rtl="0" algn="ctr">
              <a:lnSpc>
                <a:spcPct val="120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CRCA students already have 60 credits from ACC, CAP requires another 30 hours at a different UT, and then another 60 hours at UT Austin. </a:t>
            </a:r>
            <a:endParaRPr b="0" i="0" sz="2000" u="none" cap="none" strike="noStrike">
              <a:solidFill>
                <a:schemeClr val="dk1"/>
              </a:solidFill>
              <a:latin typeface="Arial"/>
              <a:ea typeface="Arial"/>
              <a:cs typeface="Arial"/>
              <a:sym typeface="Arial"/>
            </a:endParaRPr>
          </a:p>
          <a:p>
            <a:pPr indent="0" lvl="0" marL="45720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Thus, spending far more money and years getting far more credits than are required to graduate from college- typically 120.</a:t>
            </a:r>
            <a:endParaRPr b="0" i="0" sz="2000" u="none" cap="none" strike="noStrike">
              <a:solidFill>
                <a:schemeClr val="dk1"/>
              </a:solidFill>
              <a:latin typeface="Arial"/>
              <a:ea typeface="Arial"/>
              <a:cs typeface="Arial"/>
              <a:sym typeface="Arial"/>
            </a:endParaRPr>
          </a:p>
          <a:p>
            <a:pPr indent="0" lvl="0" marL="914400" marR="0" rtl="0" algn="ctr">
              <a:lnSpc>
                <a:spcPct val="115000"/>
              </a:lnSpc>
              <a:spcBef>
                <a:spcPts val="0"/>
              </a:spcBef>
              <a:spcAft>
                <a:spcPts val="0"/>
              </a:spcAft>
              <a:buClr>
                <a:srgbClr val="000000"/>
              </a:buClr>
              <a:buSzPts val="2400"/>
              <a:buFont typeface="Arial"/>
              <a:buNone/>
            </a:pPr>
            <a:r>
              <a:t/>
            </a:r>
            <a:endParaRPr b="0" i="1" sz="2400" u="none" cap="none" strike="noStrike">
              <a:solidFill>
                <a:schemeClr val="dk1"/>
              </a:solidFill>
              <a:latin typeface="Gill Sans"/>
              <a:ea typeface="Gill Sans"/>
              <a:cs typeface="Gill Sans"/>
              <a:sym typeface="Gill Sans"/>
            </a:endParaRPr>
          </a:p>
        </p:txBody>
      </p:sp>
      <p:sp>
        <p:nvSpPr>
          <p:cNvPr id="128" name="Google Shape;128;p1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29" name="Google Shape;129;p16"/>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5" name="Google Shape;135;p17"/>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College Prep Assignment</a:t>
            </a:r>
            <a:endParaRPr b="0" i="0" sz="1000" u="none" cap="none" strike="noStrike">
              <a:solidFill>
                <a:srgbClr val="000000"/>
              </a:solidFill>
              <a:latin typeface="Arial"/>
              <a:ea typeface="Arial"/>
              <a:cs typeface="Arial"/>
              <a:sym typeface="Arial"/>
            </a:endParaRPr>
          </a:p>
        </p:txBody>
      </p:sp>
      <p:sp>
        <p:nvSpPr>
          <p:cNvPr id="136" name="Google Shape;136;p17"/>
          <p:cNvSpPr txBox="1"/>
          <p:nvPr/>
        </p:nvSpPr>
        <p:spPr>
          <a:xfrm>
            <a:off x="992775" y="1419775"/>
            <a:ext cx="74247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Gill Sans"/>
                <a:ea typeface="Gill Sans"/>
                <a:cs typeface="Gill Sans"/>
                <a:sym typeface="Gill Sans"/>
              </a:rPr>
              <a:t>In the comments section of today’s College Prep, </a:t>
            </a:r>
            <a:endParaRPr b="1"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Gill Sans"/>
                <a:ea typeface="Gill Sans"/>
                <a:cs typeface="Gill Sans"/>
                <a:sym typeface="Gill Sans"/>
              </a:rPr>
              <a:t>answer the following question: </a:t>
            </a:r>
            <a:endParaRPr b="1"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Gill Sans"/>
                <a:ea typeface="Gill Sans"/>
                <a:cs typeface="Gill Sans"/>
                <a:sym typeface="Gill Sans"/>
              </a:rPr>
              <a:t>How many college credits are typically required to graduate from university? </a:t>
            </a:r>
            <a:endParaRPr b="1"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7" name="Google Shape;137;p17"/>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